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d75cc2e4-9ce2-4097-b9e0-c8afb8d501c4/" TargetMode="External"/><Relationship Id="rId13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2"/>
          <p:cNvPicPr preferRelativeResize="0"/>
          <p:nvPr/>
        </p:nvPicPr>
        <p:blipFill rotWithShape="1">
          <a:blip r:embed="rId3">
            <a:alphaModFix/>
          </a:blip>
          <a:srcRect l="1588"/>
          <a:stretch/>
        </p:blipFill>
        <p:spPr>
          <a:xfrm>
            <a:off x="852441" y="844815"/>
            <a:ext cx="6589831" cy="501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2492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4" name="Google Shape;214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5" name="Google Shape;215;p22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627889" y="1521133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 txBox="1"/>
          <p:nvPr/>
        </p:nvSpPr>
        <p:spPr>
          <a:xfrm>
            <a:off x="7653181" y="2024746"/>
            <a:ext cx="36894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20" name="Google Shape;220;p22"/>
          <p:cNvSpPr txBox="1"/>
          <p:nvPr/>
        </p:nvSpPr>
        <p:spPr>
          <a:xfrm>
            <a:off x="8293934" y="2978117"/>
            <a:ext cx="245682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RASTAVLJANJE RIJEČI S POMOĆU SPOJNICE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3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7" name="Google Shape;227;p23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8" name="Google Shape;228;p23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32415" y="997025"/>
            <a:ext cx="4731208" cy="4935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3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682749" y="487082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3"/>
          <p:cNvSpPr txBox="1"/>
          <p:nvPr/>
        </p:nvSpPr>
        <p:spPr>
          <a:xfrm>
            <a:off x="8134243" y="1497042"/>
            <a:ext cx="268227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3" name="Google Shape;233;p23"/>
          <p:cNvSpPr/>
          <p:nvPr/>
        </p:nvSpPr>
        <p:spPr>
          <a:xfrm>
            <a:off x="7707278" y="2344434"/>
            <a:ext cx="340459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Pokraj rečenica stavi  oznaku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točno      ili       za netočno napisan  primjer.</a:t>
            </a:r>
            <a:endParaRPr sz="2400" dirty="0"/>
          </a:p>
        </p:txBody>
      </p:sp>
      <p:pic>
        <p:nvPicPr>
          <p:cNvPr id="234" name="Google Shape;234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37388" y="2685617"/>
            <a:ext cx="531291" cy="60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97685" y="2655595"/>
            <a:ext cx="613521" cy="63931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3"/>
          <p:cNvSpPr/>
          <p:nvPr/>
        </p:nvSpPr>
        <p:spPr>
          <a:xfrm>
            <a:off x="457200" y="961578"/>
            <a:ext cx="6633467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Idem u Osnovnu školu August Harambašić.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Ruža Pospiš-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Baldani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poznata je operna pjevačica.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Marko je najčešće radio od 15 – 17 sati.   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Moji bodovi su bili 25 / 30.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Prijedlog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znači 'u neposrednoj blizini'.</a:t>
            </a:r>
            <a:endParaRPr sz="2400" dirty="0"/>
          </a:p>
        </p:txBody>
      </p:sp>
      <p:sp>
        <p:nvSpPr>
          <p:cNvPr id="237" name="Google Shape;237;p23"/>
          <p:cNvSpPr txBox="1"/>
          <p:nvPr/>
        </p:nvSpPr>
        <p:spPr>
          <a:xfrm>
            <a:off x="8112356" y="3966310"/>
            <a:ext cx="26880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Rastavi riječi na slogove.</a:t>
            </a:r>
            <a:endParaRPr sz="2400" dirty="0"/>
          </a:p>
        </p:txBody>
      </p:sp>
      <p:pic>
        <p:nvPicPr>
          <p:cNvPr id="238" name="Google Shape;238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51157" y="1033145"/>
            <a:ext cx="7924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88543" y="1950081"/>
            <a:ext cx="589076" cy="67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69313" y="4749202"/>
            <a:ext cx="914400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07278" y="3883308"/>
            <a:ext cx="540978" cy="6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3"/>
          <p:cNvSpPr txBox="1"/>
          <p:nvPr/>
        </p:nvSpPr>
        <p:spPr>
          <a:xfrm>
            <a:off x="845087" y="4886873"/>
            <a:ext cx="577040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vrt, mlijeko, propovijedati, svjedodžba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</a:t>
            </a:r>
            <a:endParaRPr dirty="0"/>
          </a:p>
        </p:txBody>
      </p:sp>
      <p:sp>
        <p:nvSpPr>
          <p:cNvPr id="243" name="Google Shape;243;p23"/>
          <p:cNvSpPr txBox="1"/>
          <p:nvPr/>
        </p:nvSpPr>
        <p:spPr>
          <a:xfrm>
            <a:off x="894626" y="5413066"/>
            <a:ext cx="14653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mlije-ko</a:t>
            </a:r>
            <a:endParaRPr sz="2400" b="1" dirty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3"/>
          <p:cNvSpPr txBox="1"/>
          <p:nvPr/>
        </p:nvSpPr>
        <p:spPr>
          <a:xfrm>
            <a:off x="2154594" y="5418927"/>
            <a:ext cx="25815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pro-po-vije-da-ti</a:t>
            </a:r>
            <a:endParaRPr sz="2400" dirty="0"/>
          </a:p>
        </p:txBody>
      </p:sp>
      <p:sp>
        <p:nvSpPr>
          <p:cNvPr id="245" name="Google Shape;245;p23"/>
          <p:cNvSpPr txBox="1"/>
          <p:nvPr/>
        </p:nvSpPr>
        <p:spPr>
          <a:xfrm>
            <a:off x="4519577" y="5445855"/>
            <a:ext cx="18050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svje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-do-</a:t>
            </a:r>
            <a:r>
              <a:rPr lang="hr-HR" sz="2400" b="1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džba</a:t>
            </a:r>
            <a:endParaRPr sz="2400" b="1" dirty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28044" y="1824825"/>
            <a:ext cx="676910" cy="74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57734" y="3912718"/>
            <a:ext cx="676910" cy="74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89340" y="1061651"/>
            <a:ext cx="628015" cy="75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39505" y="2522781"/>
            <a:ext cx="628015" cy="75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14954" y="3176367"/>
            <a:ext cx="628015" cy="756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4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6" name="Google Shape;256;p24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7" name="Google Shape;257;p24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4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4"/>
          <p:cNvSpPr txBox="1"/>
          <p:nvPr/>
        </p:nvSpPr>
        <p:spPr>
          <a:xfrm>
            <a:off x="8038117" y="2096311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62" name="Google Shape;262;p24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35034" y="2573747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4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4" name="Google Shape;264;p24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5" name="Google Shape;265;p24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6" name="Google Shape;266;p24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7" name="Google Shape;267;p24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68" name="Google Shape;268;p24"/>
          <p:cNvSpPr txBox="1"/>
          <p:nvPr/>
        </p:nvSpPr>
        <p:spPr>
          <a:xfrm>
            <a:off x="1842908" y="1133981"/>
            <a:ext cx="158609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Proučavajući ispit, utvrdi koji pravopisni znak je iskorišten.</a:t>
            </a:r>
            <a:endParaRPr/>
          </a:p>
        </p:txBody>
      </p:sp>
      <p:sp>
        <p:nvSpPr>
          <p:cNvPr id="269" name="Google Shape;269;p24"/>
          <p:cNvSpPr txBox="1"/>
          <p:nvPr/>
        </p:nvSpPr>
        <p:spPr>
          <a:xfrm>
            <a:off x="1842908" y="2690205"/>
            <a:ext cx="18288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Objasni uporabu crtice, spojnice i navodnika prema priloženim fotografijama.</a:t>
            </a:r>
            <a:endParaRPr/>
          </a:p>
        </p:txBody>
      </p:sp>
      <p:sp>
        <p:nvSpPr>
          <p:cNvPr id="270" name="Google Shape;270;p24"/>
          <p:cNvSpPr txBox="1"/>
          <p:nvPr/>
        </p:nvSpPr>
        <p:spPr>
          <a:xfrm>
            <a:off x="1806551" y="4222109"/>
            <a:ext cx="165880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Zaigraj igru i ponovi rečenične i pravopisne znakove.</a:t>
            </a:r>
            <a:endParaRPr/>
          </a:p>
        </p:txBody>
      </p:sp>
      <p:sp>
        <p:nvSpPr>
          <p:cNvPr id="271" name="Google Shape;271;p24"/>
          <p:cNvSpPr txBox="1"/>
          <p:nvPr/>
        </p:nvSpPr>
        <p:spPr>
          <a:xfrm>
            <a:off x="5259206" y="1133981"/>
            <a:ext cx="159743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pravopisnim diktatom.</a:t>
            </a:r>
            <a:endParaRPr/>
          </a:p>
        </p:txBody>
      </p:sp>
      <p:sp>
        <p:nvSpPr>
          <p:cNvPr id="272" name="Google Shape;272;p24"/>
          <p:cNvSpPr txBox="1"/>
          <p:nvPr/>
        </p:nvSpPr>
        <p:spPr>
          <a:xfrm>
            <a:off x="5255079" y="2752518"/>
            <a:ext cx="144078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Vrednuj svoje znanje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7812782" y="1177575"/>
            <a:ext cx="383115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Rečenični i pravopisni znakovi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181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731087" y="1390819"/>
            <a:ext cx="4443611" cy="459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119556" y="1556026"/>
            <a:ext cx="1661243" cy="25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5056450" y="1666922"/>
            <a:ext cx="1235873" cy="263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8205636" y="1429836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8">
            <a:alphaModFix/>
          </a:blip>
          <a:srcRect r="1123" b="1007"/>
          <a:stretch/>
        </p:blipFill>
        <p:spPr>
          <a:xfrm rot="-201252">
            <a:off x="882239" y="354194"/>
            <a:ext cx="4143113" cy="556871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7554379" y="2354846"/>
            <a:ext cx="325216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je razlika između rečeničnih i pravopisnih znakova? Kad upotrebljavamo točku sa zarezom, a kada dvotočku, trotočku i zagrade?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354" y="1071985"/>
            <a:ext cx="7083763" cy="4259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473434" y="1321095"/>
            <a:ext cx="4198394" cy="4139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9820137" y="4721110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8479987" y="1285437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8479987" y="2103365"/>
            <a:ext cx="248706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znakove i napiši svoje primjere u kojima ćeš ih iskoristiti. Usmeno objasni u kojim situacijama se koriste.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593724">
            <a:off x="7462465" y="1558732"/>
            <a:ext cx="3992815" cy="394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440285" y="4394428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8565766" y="4631237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20593" y="6042948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8558266" y="1961238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8867189" y="2575026"/>
            <a:ext cx="15730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SPOJNICA</a:t>
            </a:r>
            <a:endParaRPr sz="2400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2707353" y="402013"/>
            <a:ext cx="7553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Pročitaj u udžbeniku pravila i spoji ih s primjerom. Koji je znak za spojnicu i kako se piše?</a:t>
            </a:r>
            <a:endParaRPr sz="2400" dirty="0"/>
          </a:p>
        </p:txBody>
      </p:sp>
      <p:sp>
        <p:nvSpPr>
          <p:cNvPr id="138" name="Google Shape;138;p17"/>
          <p:cNvSpPr/>
          <p:nvPr/>
        </p:nvSpPr>
        <p:spPr>
          <a:xfrm>
            <a:off x="1108201" y="1035698"/>
            <a:ext cx="6957931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Škola je </a:t>
            </a: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odgojno-obrazovna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ustanova.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Poslat ću ti </a:t>
            </a: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e-poštom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Bilo je </a:t>
            </a: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više-manje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dobro.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Šuć-muć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 prolij.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 se javlja:</a:t>
            </a:r>
            <a:r>
              <a:rPr lang="hr-HR" sz="24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tik-tak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Došlo je </a:t>
            </a: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40-ak</a:t>
            </a:r>
            <a:r>
              <a:rPr lang="hr-HR" sz="24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ljudi.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Ivanu Brlić-Mažuranić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zovu hrvatskim Andersenom.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Povjerovat ću ti kad mi budeš sve </a:t>
            </a:r>
            <a:r>
              <a:rPr lang="hr-HR" sz="2400" b="1" dirty="0" err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obja</a:t>
            </a: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snila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118390" y="2734569"/>
            <a:ext cx="872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(-)</a:t>
            </a:r>
            <a:endParaRPr dirty="0"/>
          </a:p>
        </p:txBody>
      </p:sp>
      <p:sp>
        <p:nvSpPr>
          <p:cNvPr id="140" name="Google Shape;140;p17"/>
          <p:cNvSpPr/>
          <p:nvPr/>
        </p:nvSpPr>
        <p:spPr>
          <a:xfrm>
            <a:off x="8133310" y="3294174"/>
            <a:ext cx="324083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Spojnica je znak (-) koji se piše </a:t>
            </a:r>
            <a:r>
              <a:rPr lang="hr-HR" sz="24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bez bjelina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slijeva i zdesna.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7" name="Google Shape;147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357616" y="1727292"/>
            <a:ext cx="3992815" cy="394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25717" y="4294174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233093" y="4564922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90636" y="5940075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8438938" y="2252016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3868982" y="348674"/>
            <a:ext cx="73087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Usporedi kako se piše spojnica, a kako crtica. Promotri primjere. Spoji pravila iz udžbenika s primjerima.</a:t>
            </a:r>
            <a:endParaRPr sz="2400" dirty="0"/>
          </a:p>
        </p:txBody>
      </p:sp>
      <p:sp>
        <p:nvSpPr>
          <p:cNvPr id="153" name="Google Shape;153;p18"/>
          <p:cNvSpPr/>
          <p:nvPr/>
        </p:nvSpPr>
        <p:spPr>
          <a:xfrm>
            <a:off x="1914766" y="984968"/>
            <a:ext cx="5895013" cy="45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 sata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sat, 16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18 sati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mladost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ludost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Hrvatska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Grčka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Osijek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Zagreb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Što radiš tu,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Hajdemo kući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Naučit ću pisati: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spojnicu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crticu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kosu crtu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navodnike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polunavodnike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54" name="Google Shape;154;p18"/>
          <p:cNvSpPr txBox="1"/>
          <p:nvPr/>
        </p:nvSpPr>
        <p:spPr>
          <a:xfrm>
            <a:off x="182457" y="2570625"/>
            <a:ext cx="12848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  ̶   )</a:t>
            </a:r>
            <a:endParaRPr dirty="0"/>
          </a:p>
        </p:txBody>
      </p:sp>
      <p:sp>
        <p:nvSpPr>
          <p:cNvPr id="155" name="Google Shape;155;p18"/>
          <p:cNvSpPr/>
          <p:nvPr/>
        </p:nvSpPr>
        <p:spPr>
          <a:xfrm>
            <a:off x="8038551" y="3278511"/>
            <a:ext cx="263094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Crtica ( – ) je znak koji se piše s bjelinama slijeva i zdesna.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8896481" y="2836791"/>
            <a:ext cx="13436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CRTICA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3" name="Google Shape;163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301653" y="965034"/>
            <a:ext cx="4731875" cy="453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768455" y="4050543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830478" y="4607345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05084" y="5944607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9062854" y="1136136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8" name="Google Shape;168;p19"/>
          <p:cNvSpPr/>
          <p:nvPr/>
        </p:nvSpPr>
        <p:spPr>
          <a:xfrm>
            <a:off x="8961227" y="1831307"/>
            <a:ext cx="16594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KOSA CRTA</a:t>
            </a:r>
            <a:endParaRPr sz="2400" dirty="0"/>
          </a:p>
        </p:txBody>
      </p:sp>
      <p:sp>
        <p:nvSpPr>
          <p:cNvPr id="169" name="Google Shape;169;p19"/>
          <p:cNvSpPr/>
          <p:nvPr/>
        </p:nvSpPr>
        <p:spPr>
          <a:xfrm>
            <a:off x="2466569" y="461452"/>
            <a:ext cx="785526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se kosa crta piše s bjelinama, a kad bez bjelina? Promotri primjere i spoji pravila iz udžbenika.</a:t>
            </a:r>
            <a:endParaRPr sz="2400" dirty="0"/>
          </a:p>
        </p:txBody>
      </p:sp>
      <p:sp>
        <p:nvSpPr>
          <p:cNvPr id="170" name="Google Shape;170;p19"/>
          <p:cNvSpPr txBox="1"/>
          <p:nvPr/>
        </p:nvSpPr>
        <p:spPr>
          <a:xfrm>
            <a:off x="1648154" y="1360816"/>
            <a:ext cx="24685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- bez bjelina</a:t>
            </a:r>
            <a:endParaRPr sz="2400" dirty="0"/>
          </a:p>
        </p:txBody>
      </p:sp>
      <p:sp>
        <p:nvSpPr>
          <p:cNvPr id="171" name="Google Shape;171;p19"/>
          <p:cNvSpPr txBox="1"/>
          <p:nvPr/>
        </p:nvSpPr>
        <p:spPr>
          <a:xfrm>
            <a:off x="586674" y="1689117"/>
            <a:ext cx="569682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b="1" dirty="0" smtClean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                                  šk. god. 2020.</a:t>
            </a:r>
            <a:r>
              <a:rPr lang="hr-HR" sz="2400" b="1" dirty="0" smtClean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2021.</a:t>
            </a:r>
            <a:endParaRPr sz="2400" dirty="0" smtClean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20.</a:t>
            </a:r>
            <a:r>
              <a:rPr lang="hr-HR" sz="2400" b="1" dirty="0" smtClean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21. stoljeće              34/35 bodova</a:t>
            </a:r>
            <a:endParaRPr sz="2400" dirty="0" smtClean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Članak 23. (NN 152</a:t>
            </a:r>
            <a:r>
              <a:rPr lang="hr-HR" sz="2400" b="1" dirty="0" smtClean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14)</a:t>
            </a:r>
            <a:endParaRPr sz="2400" dirty="0"/>
          </a:p>
        </p:txBody>
      </p:sp>
      <p:sp>
        <p:nvSpPr>
          <p:cNvPr id="172" name="Google Shape;172;p19"/>
          <p:cNvSpPr txBox="1"/>
          <p:nvPr/>
        </p:nvSpPr>
        <p:spPr>
          <a:xfrm>
            <a:off x="1543021" y="3726424"/>
            <a:ext cx="21983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- s bjelinama</a:t>
            </a:r>
            <a:endParaRPr sz="2400" dirty="0"/>
          </a:p>
        </p:txBody>
      </p:sp>
      <p:sp>
        <p:nvSpPr>
          <p:cNvPr id="173" name="Google Shape;173;p19"/>
          <p:cNvSpPr/>
          <p:nvPr/>
        </p:nvSpPr>
        <p:spPr>
          <a:xfrm>
            <a:off x="566235" y="4277812"/>
            <a:ext cx="34729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učitelj </a:t>
            </a:r>
            <a:r>
              <a:rPr lang="hr-HR" sz="24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učitelj savjetnik</a:t>
            </a:r>
            <a:endParaRPr sz="2400" dirty="0"/>
          </a:p>
        </p:txBody>
      </p:sp>
      <p:sp>
        <p:nvSpPr>
          <p:cNvPr id="174" name="Google Shape;174;p19"/>
          <p:cNvSpPr/>
          <p:nvPr/>
        </p:nvSpPr>
        <p:spPr>
          <a:xfrm>
            <a:off x="586674" y="4690906"/>
            <a:ext cx="665949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Učkun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kućice </a:t>
            </a:r>
            <a:r>
              <a:rPr lang="hr-HR" sz="24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bele, </a:t>
            </a:r>
            <a:r>
              <a:rPr lang="hr-HR" sz="24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miće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suzice </a:t>
            </a:r>
            <a:r>
              <a:rPr lang="hr-HR" sz="24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vele. </a:t>
            </a:r>
            <a:r>
              <a:rPr lang="hr-HR" sz="24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//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Beli zidići,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črjeni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krovići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vrapčići…</a:t>
            </a:r>
            <a:endParaRPr sz="2400" dirty="0"/>
          </a:p>
        </p:txBody>
      </p:sp>
      <p:sp>
        <p:nvSpPr>
          <p:cNvPr id="175" name="Google Shape;175;p19"/>
          <p:cNvSpPr/>
          <p:nvPr/>
        </p:nvSpPr>
        <p:spPr>
          <a:xfrm>
            <a:off x="177231" y="3114429"/>
            <a:ext cx="7264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(/)</a:t>
            </a:r>
            <a:endParaRPr dirty="0"/>
          </a:p>
        </p:txBody>
      </p:sp>
      <p:sp>
        <p:nvSpPr>
          <p:cNvPr id="176" name="Google Shape;176;p19"/>
          <p:cNvSpPr/>
          <p:nvPr/>
        </p:nvSpPr>
        <p:spPr>
          <a:xfrm>
            <a:off x="8164692" y="2281736"/>
            <a:ext cx="338999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Kosa crta (/) je znak koji se, ovisno o tomu između kakvih se sastavnica nalazi, može pisati s bjelinama s obiju strana ili bez njih.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9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3" name="Google Shape;183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963460" y="1247220"/>
            <a:ext cx="4658612" cy="468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483765" y="4730023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7085731" y="4793085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85340" y="5986115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 txBox="1"/>
          <p:nvPr/>
        </p:nvSpPr>
        <p:spPr>
          <a:xfrm>
            <a:off x="8734008" y="1405624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8389505" y="2049972"/>
            <a:ext cx="17876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NAVODNICI</a:t>
            </a:r>
            <a:endParaRPr sz="2400" dirty="0"/>
          </a:p>
        </p:txBody>
      </p:sp>
      <p:sp>
        <p:nvSpPr>
          <p:cNvPr id="189" name="Google Shape;189;p20"/>
          <p:cNvSpPr/>
          <p:nvPr/>
        </p:nvSpPr>
        <p:spPr>
          <a:xfrm>
            <a:off x="1613527" y="592432"/>
            <a:ext cx="72148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se rečenični i pravopisni znakovi pišu pri bilježenju upravnoga govora? Kada se još upotrebljavaju?</a:t>
            </a:r>
            <a:endParaRPr sz="2400" dirty="0"/>
          </a:p>
        </p:txBody>
      </p:sp>
      <p:sp>
        <p:nvSpPr>
          <p:cNvPr id="190" name="Google Shape;190;p20"/>
          <p:cNvSpPr/>
          <p:nvPr/>
        </p:nvSpPr>
        <p:spPr>
          <a:xfrm>
            <a:off x="1471231" y="1641456"/>
            <a:ext cx="6345561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− navod ili upravni govor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Gospodaru, gospodaru, brod na jedra!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Gospodaru, gospodaru, brod na jedra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hr-HR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− ironija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Odlično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ispekla kolač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− isticanje naslova ili imena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Osnovna škola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Marin Držić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400" dirty="0"/>
          </a:p>
        </p:txBody>
      </p:sp>
      <p:sp>
        <p:nvSpPr>
          <p:cNvPr id="191" name="Google Shape;191;p20"/>
          <p:cNvSpPr/>
          <p:nvPr/>
        </p:nvSpPr>
        <p:spPr>
          <a:xfrm>
            <a:off x="111097" y="2503264"/>
            <a:ext cx="123232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„...”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»...«</a:t>
            </a:r>
            <a:endParaRPr dirty="0"/>
          </a:p>
        </p:txBody>
      </p:sp>
      <p:sp>
        <p:nvSpPr>
          <p:cNvPr id="192" name="Google Shape;192;p20"/>
          <p:cNvSpPr/>
          <p:nvPr/>
        </p:nvSpPr>
        <p:spPr>
          <a:xfrm>
            <a:off x="7996908" y="2535440"/>
            <a:ext cx="297822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Navodnici su znakovi koji se pojavljuju u paru. Imaju dva oblika: „...” i »...«. Iza prvoga i ispred drugoga navodnika ne piše se bjelina.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8" name="Google Shape;198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9" name="Google Shape;199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513227" y="1445933"/>
            <a:ext cx="4392665" cy="440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1131973" y="4200418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593631" y="4777192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6335" y="5965925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8803508" y="1502876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04" name="Google Shape;204;p21"/>
          <p:cNvSpPr txBox="1"/>
          <p:nvPr/>
        </p:nvSpPr>
        <p:spPr>
          <a:xfrm>
            <a:off x="8606991" y="2268686"/>
            <a:ext cx="29655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POLUNAVODNICI</a:t>
            </a:r>
            <a:endParaRPr sz="2400" dirty="0"/>
          </a:p>
        </p:txBody>
      </p:sp>
      <p:sp>
        <p:nvSpPr>
          <p:cNvPr id="205" name="Google Shape;205;p21"/>
          <p:cNvSpPr/>
          <p:nvPr/>
        </p:nvSpPr>
        <p:spPr>
          <a:xfrm>
            <a:off x="1840659" y="613955"/>
            <a:ext cx="73278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misliš zbog čega je znak nazvan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polunavodnici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Kako se bilježe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polunavodnici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206" name="Google Shape;206;p21"/>
          <p:cNvSpPr/>
          <p:nvPr/>
        </p:nvSpPr>
        <p:spPr>
          <a:xfrm>
            <a:off x="1274008" y="1508598"/>
            <a:ext cx="631221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− naslov, ime ili navod u navodu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„Prije nego što stupe na snagu, zakoni se objavljuju u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Narodnim novinama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službenome listu Republike Hrvatske.”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− značenje </a:t>
            </a:r>
            <a:r>
              <a:rPr lang="hr-HR" sz="24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riječi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Imenica pravopis znači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skup pravila za ispravno bilježenje riječi nekog jezika korištenjem odgovarajućeg sustava znakova; ortografija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07" name="Google Shape;207;p21"/>
          <p:cNvSpPr/>
          <p:nvPr/>
        </p:nvSpPr>
        <p:spPr>
          <a:xfrm>
            <a:off x="8209478" y="2730575"/>
            <a:ext cx="340086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Polunavodnici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 znakovi koji se pojavljuju u paru (‘...’). Iza prvoga i ispred drugoga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polunavodnika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 piše se bjelina.</a:t>
            </a:r>
            <a:endParaRPr sz="2400" dirty="0"/>
          </a:p>
        </p:txBody>
      </p:sp>
      <p:sp>
        <p:nvSpPr>
          <p:cNvPr id="208" name="Google Shape;208;p21"/>
          <p:cNvSpPr/>
          <p:nvPr/>
        </p:nvSpPr>
        <p:spPr>
          <a:xfrm>
            <a:off x="152459" y="2499520"/>
            <a:ext cx="12706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(‘...’)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633</Words>
  <Application>Microsoft Office PowerPoint</Application>
  <PresentationFormat>Široki zaslon</PresentationFormat>
  <Paragraphs>92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2020-09-20T19:43:07Z</dcterms:modified>
</cp:coreProperties>
</file>